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DM Sans" pitchFamily="2" charset="0"/>
      <p:regular r:id="rId16"/>
    </p:embeddedFont>
    <p:embeddedFont>
      <p:font typeface="DM Sans Bold"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1.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US"/>
          </a:p>
        </p:txBody>
      </p:sp>
      <p:sp>
        <p:nvSpPr>
          <p:cNvPr id="17" name="TextBox 17"/>
          <p:cNvSpPr txBox="1"/>
          <p:nvPr/>
        </p:nvSpPr>
        <p:spPr>
          <a:xfrm>
            <a:off x="4069809" y="1607118"/>
            <a:ext cx="10041459" cy="6287070"/>
          </a:xfrm>
          <a:prstGeom prst="rect">
            <a:avLst/>
          </a:prstGeom>
        </p:spPr>
        <p:txBody>
          <a:bodyPr lIns="0" tIns="0" rIns="0" bIns="0" rtlCol="0" anchor="t">
            <a:spAutoFit/>
          </a:bodyPr>
          <a:lstStyle/>
          <a:p>
            <a:pPr algn="ctr">
              <a:lnSpc>
                <a:spcPts val="12218"/>
              </a:lnSpc>
            </a:pPr>
            <a:r>
              <a:rPr lang="en-US" sz="12998">
                <a:solidFill>
                  <a:srgbClr val="000000"/>
                </a:solidFill>
                <a:latin typeface="DM Sans Bold"/>
              </a:rPr>
              <a:t>Part A: Stock Price Forecasting</a:t>
            </a:r>
          </a:p>
          <a:p>
            <a:pPr algn="ctr">
              <a:lnSpc>
                <a:spcPts val="12218"/>
              </a:lnSpc>
            </a:pPr>
            <a:endParaRPr lang="en-US" sz="12998">
              <a:solidFill>
                <a:srgbClr val="000000"/>
              </a:solidFill>
              <a:latin typeface="DM Sans Bold"/>
            </a:endParaRPr>
          </a:p>
        </p:txBody>
      </p:sp>
      <p:sp>
        <p:nvSpPr>
          <p:cNvPr id="18" name="TextBox 18"/>
          <p:cNvSpPr txBox="1"/>
          <p:nvPr/>
        </p:nvSpPr>
        <p:spPr>
          <a:xfrm>
            <a:off x="4914102" y="6749491"/>
            <a:ext cx="8459795" cy="16829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Name: Jon Sham</a:t>
            </a:r>
          </a:p>
          <a:p>
            <a:pPr algn="ctr">
              <a:lnSpc>
                <a:spcPts val="4381"/>
              </a:lnSpc>
            </a:pPr>
            <a:r>
              <a:rPr lang="en-US" sz="4381" spc="-87">
                <a:solidFill>
                  <a:srgbClr val="000000"/>
                </a:solidFill>
                <a:latin typeface="DM Sans Bold"/>
              </a:rPr>
              <a:t>Class: DAAA/Ft/1B/06</a:t>
            </a:r>
          </a:p>
          <a:p>
            <a:pPr algn="ctr">
              <a:lnSpc>
                <a:spcPts val="4381"/>
              </a:lnSpc>
            </a:pPr>
            <a:r>
              <a:rPr lang="en-US" sz="4381" spc="-87">
                <a:solidFill>
                  <a:srgbClr val="000000"/>
                </a:solidFill>
                <a:latin typeface="DM Sans Bold"/>
              </a:rPr>
              <a:t>Admin: P2317342</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63810" y="3657206"/>
            <a:ext cx="8023100" cy="2972587"/>
          </a:xfrm>
          <a:custGeom>
            <a:avLst/>
            <a:gdLst/>
            <a:ahLst/>
            <a:cxnLst/>
            <a:rect l="l" t="t" r="r" b="b"/>
            <a:pathLst>
              <a:path w="8023100" h="2972587">
                <a:moveTo>
                  <a:pt x="0" y="0"/>
                </a:moveTo>
                <a:lnTo>
                  <a:pt x="8023100" y="0"/>
                </a:lnTo>
                <a:lnTo>
                  <a:pt x="8023100" y="2972588"/>
                </a:lnTo>
                <a:lnTo>
                  <a:pt x="0" y="2972588"/>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42546" y="810378"/>
            <a:ext cx="20191156" cy="3856872"/>
          </a:xfrm>
          <a:prstGeom prst="rect">
            <a:avLst/>
          </a:prstGeom>
        </p:spPr>
        <p:txBody>
          <a:bodyPr lIns="0" tIns="0" rIns="0" bIns="0" rtlCol="0" anchor="t">
            <a:spAutoFit/>
          </a:bodyPr>
          <a:lstStyle/>
          <a:p>
            <a:pPr>
              <a:lnSpc>
                <a:spcPts val="7566"/>
              </a:lnSpc>
            </a:pPr>
            <a:r>
              <a:rPr lang="en-US" sz="7800">
                <a:solidFill>
                  <a:srgbClr val="000000"/>
                </a:solidFill>
                <a:latin typeface="DM Sans Bold"/>
              </a:rPr>
              <a:t>Splitting Data</a:t>
            </a:r>
          </a:p>
          <a:p>
            <a:pPr>
              <a:lnSpc>
                <a:spcPts val="7566"/>
              </a:lnSpc>
            </a:pPr>
            <a:endParaRPr lang="en-US" sz="7800">
              <a:solidFill>
                <a:srgbClr val="000000"/>
              </a:solidFill>
              <a:latin typeface="DM Sans Bold"/>
            </a:endParaRPr>
          </a:p>
          <a:p>
            <a:pPr>
              <a:lnSpc>
                <a:spcPts val="7566"/>
              </a:lnSpc>
            </a:pPr>
            <a:endParaRPr lang="en-US" sz="7800">
              <a:solidFill>
                <a:srgbClr val="000000"/>
              </a:solidFill>
              <a:latin typeface="DM Sans Bold"/>
            </a:endParaRPr>
          </a:p>
          <a:p>
            <a:pPr>
              <a:lnSpc>
                <a:spcPts val="7566"/>
              </a:lnSpc>
            </a:pPr>
            <a:endParaRPr lang="en-US" sz="7800">
              <a:solidFill>
                <a:srgbClr val="000000"/>
              </a:solidFill>
              <a:latin typeface="DM Sans Bold"/>
            </a:endParaRPr>
          </a:p>
        </p:txBody>
      </p:sp>
      <p:sp>
        <p:nvSpPr>
          <p:cNvPr id="6" name="TextBox 6"/>
          <p:cNvSpPr txBox="1"/>
          <p:nvPr/>
        </p:nvSpPr>
        <p:spPr>
          <a:xfrm>
            <a:off x="447730" y="2349876"/>
            <a:ext cx="12450961" cy="61341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DM Sans"/>
              </a:rPr>
              <a:t>we will use 80% of the data for training and 20% for testing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344485" y="4976522"/>
            <a:ext cx="6169159" cy="4087897"/>
          </a:xfrm>
          <a:custGeom>
            <a:avLst/>
            <a:gdLst/>
            <a:ahLst/>
            <a:cxnLst/>
            <a:rect l="l" t="t" r="r" b="b"/>
            <a:pathLst>
              <a:path w="6169159" h="4087897">
                <a:moveTo>
                  <a:pt x="0" y="0"/>
                </a:moveTo>
                <a:lnTo>
                  <a:pt x="6169159" y="0"/>
                </a:lnTo>
                <a:lnTo>
                  <a:pt x="6169159" y="4087898"/>
                </a:lnTo>
                <a:lnTo>
                  <a:pt x="0" y="4087898"/>
                </a:lnTo>
                <a:lnTo>
                  <a:pt x="0" y="0"/>
                </a:lnTo>
                <a:close/>
              </a:path>
            </a:pathLst>
          </a:custGeom>
          <a:blipFill>
            <a:blip r:embed="rId5"/>
            <a:stretch>
              <a:fillRect/>
            </a:stretch>
          </a:blipFill>
        </p:spPr>
        <p:txBody>
          <a:bodyPr/>
          <a:lstStyle/>
          <a:p>
            <a:endParaRPr lang="en-US"/>
          </a:p>
        </p:txBody>
      </p:sp>
      <p:sp>
        <p:nvSpPr>
          <p:cNvPr id="5" name="Freeform 5"/>
          <p:cNvSpPr/>
          <p:nvPr/>
        </p:nvSpPr>
        <p:spPr>
          <a:xfrm>
            <a:off x="6801363" y="4811585"/>
            <a:ext cx="5363942" cy="4446715"/>
          </a:xfrm>
          <a:custGeom>
            <a:avLst/>
            <a:gdLst/>
            <a:ahLst/>
            <a:cxnLst/>
            <a:rect l="l" t="t" r="r" b="b"/>
            <a:pathLst>
              <a:path w="5363942" h="4446715">
                <a:moveTo>
                  <a:pt x="0" y="0"/>
                </a:moveTo>
                <a:lnTo>
                  <a:pt x="5363941" y="0"/>
                </a:lnTo>
                <a:lnTo>
                  <a:pt x="5363941" y="4446715"/>
                </a:lnTo>
                <a:lnTo>
                  <a:pt x="0" y="4446715"/>
                </a:lnTo>
                <a:lnTo>
                  <a:pt x="0" y="0"/>
                </a:lnTo>
                <a:close/>
              </a:path>
            </a:pathLst>
          </a:custGeom>
          <a:blipFill>
            <a:blip r:embed="rId6"/>
            <a:stretch>
              <a:fillRect/>
            </a:stretch>
          </a:blipFill>
        </p:spPr>
        <p:txBody>
          <a:bodyPr/>
          <a:lstStyle/>
          <a:p>
            <a:endParaRPr lang="en-US"/>
          </a:p>
        </p:txBody>
      </p:sp>
      <p:sp>
        <p:nvSpPr>
          <p:cNvPr id="6" name="Freeform 6"/>
          <p:cNvSpPr/>
          <p:nvPr/>
        </p:nvSpPr>
        <p:spPr>
          <a:xfrm>
            <a:off x="12453023" y="5092448"/>
            <a:ext cx="6143889" cy="3884988"/>
          </a:xfrm>
          <a:custGeom>
            <a:avLst/>
            <a:gdLst/>
            <a:ahLst/>
            <a:cxnLst/>
            <a:rect l="l" t="t" r="r" b="b"/>
            <a:pathLst>
              <a:path w="6143889" h="3884988">
                <a:moveTo>
                  <a:pt x="0" y="0"/>
                </a:moveTo>
                <a:lnTo>
                  <a:pt x="6143888" y="0"/>
                </a:lnTo>
                <a:lnTo>
                  <a:pt x="6143888" y="3884989"/>
                </a:lnTo>
                <a:lnTo>
                  <a:pt x="0" y="3884989"/>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510042" y="816179"/>
            <a:ext cx="20191156" cy="3856872"/>
          </a:xfrm>
          <a:prstGeom prst="rect">
            <a:avLst/>
          </a:prstGeom>
        </p:spPr>
        <p:txBody>
          <a:bodyPr lIns="0" tIns="0" rIns="0" bIns="0" rtlCol="0" anchor="t">
            <a:spAutoFit/>
          </a:bodyPr>
          <a:lstStyle/>
          <a:p>
            <a:pPr>
              <a:lnSpc>
                <a:spcPts val="7566"/>
              </a:lnSpc>
            </a:pPr>
            <a:r>
              <a:rPr lang="en-US" sz="7800">
                <a:solidFill>
                  <a:srgbClr val="000000"/>
                </a:solidFill>
                <a:latin typeface="DM Sans Bold"/>
              </a:rPr>
              <a:t>Baseline Models</a:t>
            </a:r>
          </a:p>
          <a:p>
            <a:pPr>
              <a:lnSpc>
                <a:spcPts val="7566"/>
              </a:lnSpc>
            </a:pPr>
            <a:endParaRPr lang="en-US" sz="7800">
              <a:solidFill>
                <a:srgbClr val="000000"/>
              </a:solidFill>
              <a:latin typeface="DM Sans Bold"/>
            </a:endParaRPr>
          </a:p>
          <a:p>
            <a:pPr>
              <a:lnSpc>
                <a:spcPts val="7566"/>
              </a:lnSpc>
            </a:pPr>
            <a:endParaRPr lang="en-US" sz="7800">
              <a:solidFill>
                <a:srgbClr val="000000"/>
              </a:solidFill>
              <a:latin typeface="DM Sans Bold"/>
            </a:endParaRPr>
          </a:p>
          <a:p>
            <a:pPr>
              <a:lnSpc>
                <a:spcPts val="7566"/>
              </a:lnSpc>
            </a:pPr>
            <a:endParaRPr lang="en-US" sz="7800">
              <a:solidFill>
                <a:srgbClr val="000000"/>
              </a:solidFill>
              <a:latin typeface="DM Sans Bold"/>
            </a:endParaRPr>
          </a:p>
        </p:txBody>
      </p:sp>
      <p:sp>
        <p:nvSpPr>
          <p:cNvPr id="8" name="TextBox 8"/>
          <p:cNvSpPr txBox="1"/>
          <p:nvPr/>
        </p:nvSpPr>
        <p:spPr>
          <a:xfrm>
            <a:off x="344485" y="2088543"/>
            <a:ext cx="17599030" cy="2887980"/>
          </a:xfrm>
          <a:prstGeom prst="rect">
            <a:avLst/>
          </a:prstGeom>
        </p:spPr>
        <p:txBody>
          <a:bodyPr lIns="0" tIns="0" rIns="0" bIns="0" rtlCol="0" anchor="t">
            <a:spAutoFit/>
          </a:bodyPr>
          <a:lstStyle/>
          <a:p>
            <a:pPr algn="ctr">
              <a:lnSpc>
                <a:spcPts val="4620"/>
              </a:lnSpc>
            </a:pPr>
            <a:r>
              <a:rPr lang="en-US" sz="3300">
                <a:solidFill>
                  <a:srgbClr val="000000"/>
                </a:solidFill>
                <a:latin typeface="DM Sans"/>
              </a:rPr>
              <a:t>We will compare the performance of Holt's Exponential Smoothing, ARIMA, and SARIMAX models to determine the most suitable model for predicting stocks. Evaluation will be based on metrics such as Mean Absolute Percentage Error, Akaike Information Criterion, and Bayesian Information Criterion</a:t>
            </a:r>
          </a:p>
          <a:p>
            <a:pPr algn="ctr">
              <a:lnSpc>
                <a:spcPts val="4620"/>
              </a:lnSpc>
              <a:spcBef>
                <a:spcPct val="0"/>
              </a:spcBef>
            </a:pPr>
            <a:endParaRPr lang="en-US" sz="3300">
              <a:solidFill>
                <a:srgbClr val="000000"/>
              </a:solidFill>
              <a:latin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561183" y="2721633"/>
            <a:ext cx="17165633" cy="6790462"/>
          </a:xfrm>
          <a:custGeom>
            <a:avLst/>
            <a:gdLst/>
            <a:ahLst/>
            <a:cxnLst/>
            <a:rect l="l" t="t" r="r" b="b"/>
            <a:pathLst>
              <a:path w="17165633" h="6790462">
                <a:moveTo>
                  <a:pt x="0" y="0"/>
                </a:moveTo>
                <a:lnTo>
                  <a:pt x="17165634" y="0"/>
                </a:lnTo>
                <a:lnTo>
                  <a:pt x="17165634" y="6790463"/>
                </a:lnTo>
                <a:lnTo>
                  <a:pt x="0" y="6790463"/>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510042" y="1009534"/>
            <a:ext cx="20191156" cy="999372"/>
          </a:xfrm>
          <a:prstGeom prst="rect">
            <a:avLst/>
          </a:prstGeom>
        </p:spPr>
        <p:txBody>
          <a:bodyPr lIns="0" tIns="0" rIns="0" bIns="0" rtlCol="0" anchor="t">
            <a:spAutoFit/>
          </a:bodyPr>
          <a:lstStyle/>
          <a:p>
            <a:pPr>
              <a:lnSpc>
                <a:spcPts val="7566"/>
              </a:lnSpc>
            </a:pPr>
            <a:r>
              <a:rPr lang="en-US" sz="7800">
                <a:solidFill>
                  <a:srgbClr val="000000"/>
                </a:solidFill>
                <a:latin typeface="DM Sans Bold"/>
              </a:rPr>
              <a:t>Choosing Best Model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212069" y="5143500"/>
            <a:ext cx="17863862" cy="1215229"/>
          </a:xfrm>
          <a:custGeom>
            <a:avLst/>
            <a:gdLst/>
            <a:ahLst/>
            <a:cxnLst/>
            <a:rect l="l" t="t" r="r" b="b"/>
            <a:pathLst>
              <a:path w="17863862" h="1215229">
                <a:moveTo>
                  <a:pt x="0" y="0"/>
                </a:moveTo>
                <a:lnTo>
                  <a:pt x="17863862" y="0"/>
                </a:lnTo>
                <a:lnTo>
                  <a:pt x="17863862" y="1215229"/>
                </a:lnTo>
                <a:lnTo>
                  <a:pt x="0" y="1215229"/>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510042" y="723345"/>
            <a:ext cx="20191156" cy="1951872"/>
          </a:xfrm>
          <a:prstGeom prst="rect">
            <a:avLst/>
          </a:prstGeom>
        </p:spPr>
        <p:txBody>
          <a:bodyPr lIns="0" tIns="0" rIns="0" bIns="0" rtlCol="0" anchor="t">
            <a:spAutoFit/>
          </a:bodyPr>
          <a:lstStyle/>
          <a:p>
            <a:pPr>
              <a:lnSpc>
                <a:spcPts val="7566"/>
              </a:lnSpc>
            </a:pPr>
            <a:r>
              <a:rPr lang="en-US" sz="7800">
                <a:solidFill>
                  <a:srgbClr val="000000"/>
                </a:solidFill>
                <a:latin typeface="DM Sans Bold"/>
              </a:rPr>
              <a:t>Model Improvement</a:t>
            </a:r>
          </a:p>
          <a:p>
            <a:pPr>
              <a:lnSpc>
                <a:spcPts val="7566"/>
              </a:lnSpc>
            </a:pPr>
            <a:endParaRPr lang="en-US" sz="7800">
              <a:solidFill>
                <a:srgbClr val="000000"/>
              </a:solidFill>
              <a:latin typeface="DM Sans Bold"/>
            </a:endParaRPr>
          </a:p>
        </p:txBody>
      </p:sp>
      <p:sp>
        <p:nvSpPr>
          <p:cNvPr id="6" name="TextBox 6"/>
          <p:cNvSpPr txBox="1"/>
          <p:nvPr/>
        </p:nvSpPr>
        <p:spPr>
          <a:xfrm>
            <a:off x="0" y="2002651"/>
            <a:ext cx="18288000" cy="16630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DM Sans"/>
              </a:rPr>
              <a:t>This loop is to find the optimal parameter combination for my Exponential Smoothing model applied to predict stock prices. It iterates through various combinations of trend, seasonal, seasonal periods, damped trend, and use_boxcox parameters, fitting models and evaluating their performance using mean squared error, ultimately identifying the combination that yields the lowest MSE as the best parameters for the model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57242" y="3178320"/>
            <a:ext cx="8382044" cy="4545487"/>
          </a:xfrm>
          <a:custGeom>
            <a:avLst/>
            <a:gdLst/>
            <a:ahLst/>
            <a:cxnLst/>
            <a:rect l="l" t="t" r="r" b="b"/>
            <a:pathLst>
              <a:path w="8382044" h="4545487">
                <a:moveTo>
                  <a:pt x="0" y="0"/>
                </a:moveTo>
                <a:lnTo>
                  <a:pt x="8382044" y="0"/>
                </a:lnTo>
                <a:lnTo>
                  <a:pt x="8382044" y="4545487"/>
                </a:lnTo>
                <a:lnTo>
                  <a:pt x="0" y="4545487"/>
                </a:lnTo>
                <a:lnTo>
                  <a:pt x="0" y="0"/>
                </a:lnTo>
                <a:close/>
              </a:path>
            </a:pathLst>
          </a:custGeom>
          <a:blipFill>
            <a:blip r:embed="rId5"/>
            <a:stretch>
              <a:fillRect/>
            </a:stretch>
          </a:blipFill>
        </p:spPr>
        <p:txBody>
          <a:bodyPr/>
          <a:lstStyle/>
          <a:p>
            <a:endParaRPr lang="en-US"/>
          </a:p>
        </p:txBody>
      </p:sp>
      <p:sp>
        <p:nvSpPr>
          <p:cNvPr id="5" name="Freeform 5"/>
          <p:cNvSpPr/>
          <p:nvPr/>
        </p:nvSpPr>
        <p:spPr>
          <a:xfrm>
            <a:off x="9228753" y="452177"/>
            <a:ext cx="8198731" cy="4446078"/>
          </a:xfrm>
          <a:custGeom>
            <a:avLst/>
            <a:gdLst/>
            <a:ahLst/>
            <a:cxnLst/>
            <a:rect l="l" t="t" r="r" b="b"/>
            <a:pathLst>
              <a:path w="8198731" h="4446078">
                <a:moveTo>
                  <a:pt x="0" y="0"/>
                </a:moveTo>
                <a:lnTo>
                  <a:pt x="8198731" y="0"/>
                </a:lnTo>
                <a:lnTo>
                  <a:pt x="8198731" y="4446079"/>
                </a:lnTo>
                <a:lnTo>
                  <a:pt x="0" y="4446079"/>
                </a:lnTo>
                <a:lnTo>
                  <a:pt x="0" y="0"/>
                </a:lnTo>
                <a:close/>
              </a:path>
            </a:pathLst>
          </a:custGeom>
          <a:blipFill>
            <a:blip r:embed="rId6"/>
            <a:stretch>
              <a:fillRect/>
            </a:stretch>
          </a:blipFill>
        </p:spPr>
        <p:txBody>
          <a:bodyPr/>
          <a:lstStyle/>
          <a:p>
            <a:endParaRPr lang="en-US"/>
          </a:p>
        </p:txBody>
      </p:sp>
      <p:sp>
        <p:nvSpPr>
          <p:cNvPr id="6" name="Freeform 6"/>
          <p:cNvSpPr/>
          <p:nvPr/>
        </p:nvSpPr>
        <p:spPr>
          <a:xfrm>
            <a:off x="9144000" y="5143500"/>
            <a:ext cx="8368238" cy="4515534"/>
          </a:xfrm>
          <a:custGeom>
            <a:avLst/>
            <a:gdLst/>
            <a:ahLst/>
            <a:cxnLst/>
            <a:rect l="l" t="t" r="r" b="b"/>
            <a:pathLst>
              <a:path w="8368238" h="4515534">
                <a:moveTo>
                  <a:pt x="0" y="0"/>
                </a:moveTo>
                <a:lnTo>
                  <a:pt x="8368238" y="0"/>
                </a:lnTo>
                <a:lnTo>
                  <a:pt x="8368238" y="4515534"/>
                </a:lnTo>
                <a:lnTo>
                  <a:pt x="0" y="4515534"/>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510042" y="723345"/>
            <a:ext cx="20191156" cy="1951872"/>
          </a:xfrm>
          <a:prstGeom prst="rect">
            <a:avLst/>
          </a:prstGeom>
        </p:spPr>
        <p:txBody>
          <a:bodyPr lIns="0" tIns="0" rIns="0" bIns="0" rtlCol="0" anchor="t">
            <a:spAutoFit/>
          </a:bodyPr>
          <a:lstStyle/>
          <a:p>
            <a:pPr>
              <a:lnSpc>
                <a:spcPts val="7566"/>
              </a:lnSpc>
            </a:pPr>
            <a:r>
              <a:rPr lang="en-US" sz="7800">
                <a:solidFill>
                  <a:srgbClr val="000000"/>
                </a:solidFill>
                <a:latin typeface="DM Sans Bold"/>
              </a:rPr>
              <a:t>Final Models</a:t>
            </a:r>
          </a:p>
          <a:p>
            <a:pPr>
              <a:lnSpc>
                <a:spcPts val="7566"/>
              </a:lnSpc>
            </a:pPr>
            <a:endParaRPr lang="en-US" sz="7800">
              <a:solidFill>
                <a:srgbClr val="000000"/>
              </a:solidFill>
              <a:latin typeface="DM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9896980" y="2155218"/>
            <a:ext cx="7757666" cy="5416266"/>
          </a:xfrm>
          <a:custGeom>
            <a:avLst/>
            <a:gdLst/>
            <a:ahLst/>
            <a:cxnLst/>
            <a:rect l="l" t="t" r="r" b="b"/>
            <a:pathLst>
              <a:path w="7757666" h="5416266">
                <a:moveTo>
                  <a:pt x="0" y="0"/>
                </a:moveTo>
                <a:lnTo>
                  <a:pt x="7757666" y="0"/>
                </a:lnTo>
                <a:lnTo>
                  <a:pt x="7757666" y="5416266"/>
                </a:lnTo>
                <a:lnTo>
                  <a:pt x="0" y="5416266"/>
                </a:lnTo>
                <a:lnTo>
                  <a:pt x="0" y="0"/>
                </a:lnTo>
                <a:close/>
              </a:path>
            </a:pathLst>
          </a:custGeom>
          <a:blipFill>
            <a:blip r:embed="rId13"/>
            <a:stretch>
              <a:fillRect l="-19862" r="-13124"/>
            </a:stretch>
          </a:blipFill>
        </p:spPr>
        <p:txBody>
          <a:bodyPr/>
          <a:lstStyle/>
          <a:p>
            <a:endParaRPr lang="en-US"/>
          </a:p>
        </p:txBody>
      </p:sp>
      <p:sp>
        <p:nvSpPr>
          <p:cNvPr id="9" name="TextBox 9"/>
          <p:cNvSpPr txBox="1"/>
          <p:nvPr/>
        </p:nvSpPr>
        <p:spPr>
          <a:xfrm>
            <a:off x="1504950" y="2345718"/>
            <a:ext cx="7848753"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Background</a:t>
            </a:r>
          </a:p>
          <a:p>
            <a:pPr>
              <a:lnSpc>
                <a:spcPts val="8730"/>
              </a:lnSpc>
            </a:pPr>
            <a:r>
              <a:rPr lang="en-US" sz="9000">
                <a:solidFill>
                  <a:srgbClr val="000000"/>
                </a:solidFill>
                <a:latin typeface="DM Sans Bold"/>
              </a:rPr>
              <a:t>Research</a:t>
            </a:r>
          </a:p>
        </p:txBody>
      </p:sp>
      <p:sp>
        <p:nvSpPr>
          <p:cNvPr id="10" name="TextBox 10"/>
          <p:cNvSpPr txBox="1"/>
          <p:nvPr/>
        </p:nvSpPr>
        <p:spPr>
          <a:xfrm>
            <a:off x="1504950" y="4798032"/>
            <a:ext cx="7707571" cy="3710940"/>
          </a:xfrm>
          <a:prstGeom prst="rect">
            <a:avLst/>
          </a:prstGeom>
        </p:spPr>
        <p:txBody>
          <a:bodyPr lIns="0" tIns="0" rIns="0" bIns="0" rtlCol="0" anchor="t">
            <a:spAutoFit/>
          </a:bodyPr>
          <a:lstStyle/>
          <a:p>
            <a:pPr marL="0" lvl="0" indent="0">
              <a:lnSpc>
                <a:spcPts val="2969"/>
              </a:lnSpc>
              <a:spcBef>
                <a:spcPct val="0"/>
              </a:spcBef>
            </a:pPr>
            <a:r>
              <a:rPr lang="en-US" sz="2199" spc="131">
                <a:solidFill>
                  <a:srgbClr val="000000"/>
                </a:solidFill>
                <a:latin typeface="DM Sans"/>
              </a:rPr>
              <a:t>Time series analysis is a powerful tool for forecasting stock prices due to its ability to capture temporal dependencies, trends, and seasonality in market data. By analyzing historical price patterns, time series models can provide accurate predictions of future price movements, aided by high-frequency data and specialized forecasting techniques. These models offer valuable insights for investors and analysts, enabling informed decision-making and optimization of investment strategies.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6914420" y="2711497"/>
            <a:ext cx="5171887" cy="5481918"/>
          </a:xfrm>
          <a:custGeom>
            <a:avLst/>
            <a:gdLst/>
            <a:ahLst/>
            <a:cxnLst/>
            <a:rect l="l" t="t" r="r" b="b"/>
            <a:pathLst>
              <a:path w="5171887" h="5481918">
                <a:moveTo>
                  <a:pt x="0" y="0"/>
                </a:moveTo>
                <a:lnTo>
                  <a:pt x="5171887" y="0"/>
                </a:lnTo>
                <a:lnTo>
                  <a:pt x="5171887" y="5481918"/>
                </a:lnTo>
                <a:lnTo>
                  <a:pt x="0" y="5481918"/>
                </a:lnTo>
                <a:lnTo>
                  <a:pt x="0" y="0"/>
                </a:lnTo>
                <a:close/>
              </a:path>
            </a:pathLst>
          </a:custGeom>
          <a:blipFill>
            <a:blip r:embed="rId5"/>
            <a:stretch>
              <a:fillRect/>
            </a:stretch>
          </a:blipFill>
        </p:spPr>
        <p:txBody>
          <a:bodyPr/>
          <a:lstStyle/>
          <a:p>
            <a:endParaRPr lang="en-US"/>
          </a:p>
        </p:txBody>
      </p:sp>
      <p:sp>
        <p:nvSpPr>
          <p:cNvPr id="5" name="Freeform 5"/>
          <p:cNvSpPr/>
          <p:nvPr/>
        </p:nvSpPr>
        <p:spPr>
          <a:xfrm>
            <a:off x="12553032" y="3231478"/>
            <a:ext cx="4986254" cy="3824044"/>
          </a:xfrm>
          <a:custGeom>
            <a:avLst/>
            <a:gdLst/>
            <a:ahLst/>
            <a:cxnLst/>
            <a:rect l="l" t="t" r="r" b="b"/>
            <a:pathLst>
              <a:path w="4986254" h="3824044">
                <a:moveTo>
                  <a:pt x="0" y="0"/>
                </a:moveTo>
                <a:lnTo>
                  <a:pt x="4986254" y="0"/>
                </a:lnTo>
                <a:lnTo>
                  <a:pt x="4986254" y="3824044"/>
                </a:lnTo>
                <a:lnTo>
                  <a:pt x="0" y="3824044"/>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411003" y="809428"/>
            <a:ext cx="10752944"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Date Time</a:t>
            </a:r>
          </a:p>
          <a:p>
            <a:pPr>
              <a:lnSpc>
                <a:spcPts val="8730"/>
              </a:lnSpc>
            </a:pPr>
            <a:endParaRPr lang="en-US" sz="9000">
              <a:solidFill>
                <a:srgbClr val="000000"/>
              </a:solidFill>
              <a:latin typeface="DM Sans Bold"/>
            </a:endParaRPr>
          </a:p>
        </p:txBody>
      </p:sp>
      <p:sp>
        <p:nvSpPr>
          <p:cNvPr id="7" name="TextBox 7"/>
          <p:cNvSpPr txBox="1"/>
          <p:nvPr/>
        </p:nvSpPr>
        <p:spPr>
          <a:xfrm>
            <a:off x="823608" y="2673397"/>
            <a:ext cx="5624144" cy="7233663"/>
          </a:xfrm>
          <a:prstGeom prst="rect">
            <a:avLst/>
          </a:prstGeom>
        </p:spPr>
        <p:txBody>
          <a:bodyPr lIns="0" tIns="0" rIns="0" bIns="0" rtlCol="0" anchor="t">
            <a:spAutoFit/>
          </a:bodyPr>
          <a:lstStyle/>
          <a:p>
            <a:pPr>
              <a:lnSpc>
                <a:spcPts val="3668"/>
              </a:lnSpc>
            </a:pPr>
            <a:r>
              <a:rPr lang="en-US" sz="2717" spc="163">
                <a:solidFill>
                  <a:srgbClr val="000000"/>
                </a:solidFill>
                <a:latin typeface="DM Sans"/>
              </a:rPr>
              <a:t>Ifor the stocks df convert it to a date data type then we identified missing values in the dataset. To address this, I'll use a backfill method, which fills missing values with the most recent known value. This approach is suitable for time series data as it preserves the temporal order of observations, crucial for maintaining the integrity of time-dependent patterns and trends</a:t>
            </a:r>
          </a:p>
          <a:p>
            <a:pPr>
              <a:lnSpc>
                <a:spcPts val="3668"/>
              </a:lnSpc>
            </a:pPr>
            <a:endParaRPr lang="en-US" sz="2717" spc="163">
              <a:solidFill>
                <a:srgbClr val="000000"/>
              </a:solidFill>
              <a:latin typeface="DM Sans"/>
            </a:endParaRPr>
          </a:p>
          <a:p>
            <a:pPr marL="0" lvl="0" indent="0">
              <a:lnSpc>
                <a:spcPts val="3668"/>
              </a:lnSpc>
              <a:spcBef>
                <a:spcPct val="0"/>
              </a:spcBef>
            </a:pPr>
            <a:endParaRPr lang="en-US" sz="2717" spc="163">
              <a:solidFill>
                <a:srgbClr val="000000"/>
              </a:solidFill>
              <a:latin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0"/>
            <a:ext cx="5228315" cy="5228315"/>
          </a:xfrm>
          <a:custGeom>
            <a:avLst/>
            <a:gdLst/>
            <a:ahLst/>
            <a:cxnLst/>
            <a:rect l="l" t="t" r="r" b="b"/>
            <a:pathLst>
              <a:path w="5228315" h="5228315">
                <a:moveTo>
                  <a:pt x="0" y="0"/>
                </a:moveTo>
                <a:lnTo>
                  <a:pt x="5228315" y="0"/>
                </a:lnTo>
                <a:lnTo>
                  <a:pt x="5228315" y="5228315"/>
                </a:lnTo>
                <a:lnTo>
                  <a:pt x="0" y="5228315"/>
                </a:lnTo>
                <a:lnTo>
                  <a:pt x="0" y="0"/>
                </a:lnTo>
                <a:close/>
              </a:path>
            </a:pathLst>
          </a:custGeom>
          <a:blipFill>
            <a:blip r:embed="rId5"/>
            <a:stretch>
              <a:fillRect/>
            </a:stretch>
          </a:blipFill>
        </p:spPr>
        <p:txBody>
          <a:bodyPr/>
          <a:lstStyle/>
          <a:p>
            <a:endParaRPr lang="en-US"/>
          </a:p>
        </p:txBody>
      </p:sp>
      <p:sp>
        <p:nvSpPr>
          <p:cNvPr id="5" name="Freeform 5"/>
          <p:cNvSpPr/>
          <p:nvPr/>
        </p:nvSpPr>
        <p:spPr>
          <a:xfrm>
            <a:off x="8009175" y="5857035"/>
            <a:ext cx="8483449" cy="4216146"/>
          </a:xfrm>
          <a:custGeom>
            <a:avLst/>
            <a:gdLst/>
            <a:ahLst/>
            <a:cxnLst/>
            <a:rect l="l" t="t" r="r" b="b"/>
            <a:pathLst>
              <a:path w="8483449" h="4216146">
                <a:moveTo>
                  <a:pt x="0" y="0"/>
                </a:moveTo>
                <a:lnTo>
                  <a:pt x="8483450" y="0"/>
                </a:lnTo>
                <a:lnTo>
                  <a:pt x="8483450" y="4216147"/>
                </a:lnTo>
                <a:lnTo>
                  <a:pt x="0" y="4216147"/>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535305"/>
            <a:ext cx="10752944"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EDA</a:t>
            </a:r>
          </a:p>
        </p:txBody>
      </p:sp>
      <p:sp>
        <p:nvSpPr>
          <p:cNvPr id="7" name="TextBox 7"/>
          <p:cNvSpPr txBox="1"/>
          <p:nvPr/>
        </p:nvSpPr>
        <p:spPr>
          <a:xfrm>
            <a:off x="2385032" y="1933603"/>
            <a:ext cx="5624144" cy="8139579"/>
          </a:xfrm>
          <a:prstGeom prst="rect">
            <a:avLst/>
          </a:prstGeom>
        </p:spPr>
        <p:txBody>
          <a:bodyPr lIns="0" tIns="0" rIns="0" bIns="0" rtlCol="0" anchor="t">
            <a:spAutoFit/>
          </a:bodyPr>
          <a:lstStyle/>
          <a:p>
            <a:pPr>
              <a:lnSpc>
                <a:spcPts val="3668"/>
              </a:lnSpc>
            </a:pPr>
            <a:r>
              <a:rPr lang="en-US" sz="2717" spc="163">
                <a:solidFill>
                  <a:srgbClr val="000000"/>
                </a:solidFill>
                <a:latin typeface="DM Sans"/>
              </a:rPr>
              <a:t>We can observe that there isn't a strong relationship between each type of consumption. They all exhibit very weak positive or negative correlations</a:t>
            </a:r>
          </a:p>
          <a:p>
            <a:pPr>
              <a:lnSpc>
                <a:spcPts val="3668"/>
              </a:lnSpc>
            </a:pPr>
            <a:endParaRPr lang="en-US" sz="2717" spc="163">
              <a:solidFill>
                <a:srgbClr val="000000"/>
              </a:solidFill>
              <a:latin typeface="DM Sans"/>
            </a:endParaRPr>
          </a:p>
          <a:p>
            <a:pPr>
              <a:lnSpc>
                <a:spcPts val="3668"/>
              </a:lnSpc>
            </a:pPr>
            <a:endParaRPr lang="en-US" sz="2717" spc="163">
              <a:solidFill>
                <a:srgbClr val="000000"/>
              </a:solidFill>
              <a:latin typeface="DM Sans"/>
            </a:endParaRPr>
          </a:p>
          <a:p>
            <a:pPr>
              <a:lnSpc>
                <a:spcPts val="3668"/>
              </a:lnSpc>
            </a:pPr>
            <a:endParaRPr lang="en-US" sz="2717" spc="163">
              <a:solidFill>
                <a:srgbClr val="000000"/>
              </a:solidFill>
              <a:latin typeface="DM Sans"/>
            </a:endParaRPr>
          </a:p>
          <a:p>
            <a:pPr>
              <a:lnSpc>
                <a:spcPts val="3668"/>
              </a:lnSpc>
            </a:pPr>
            <a:r>
              <a:rPr lang="en-US" sz="2717" spc="163">
                <a:solidFill>
                  <a:srgbClr val="000000"/>
                </a:solidFill>
                <a:latin typeface="DM Sans"/>
              </a:rPr>
              <a:t>We can observe that the stock prices for Apple are right-skewed, for Amazon they follow a normal distribution, and for DBS they are also skewed to the right</a:t>
            </a:r>
          </a:p>
          <a:p>
            <a:pPr>
              <a:lnSpc>
                <a:spcPts val="3668"/>
              </a:lnSpc>
            </a:pPr>
            <a:endParaRPr lang="en-US" sz="2717" spc="163">
              <a:solidFill>
                <a:srgbClr val="000000"/>
              </a:solidFill>
              <a:latin typeface="DM Sans"/>
            </a:endParaRPr>
          </a:p>
          <a:p>
            <a:pPr>
              <a:lnSpc>
                <a:spcPts val="3668"/>
              </a:lnSpc>
            </a:pPr>
            <a:endParaRPr lang="en-US" sz="2717" spc="163">
              <a:solidFill>
                <a:srgbClr val="000000"/>
              </a:solidFill>
              <a:latin typeface="DM Sans"/>
            </a:endParaRPr>
          </a:p>
          <a:p>
            <a:pPr marL="0" lvl="0" indent="0">
              <a:lnSpc>
                <a:spcPts val="3668"/>
              </a:lnSpc>
              <a:spcBef>
                <a:spcPct val="0"/>
              </a:spcBef>
            </a:pPr>
            <a:endParaRPr lang="en-US" sz="2717" spc="163">
              <a:solidFill>
                <a:srgbClr val="000000"/>
              </a:solidFill>
              <a:latin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2005361" y="1595704"/>
            <a:ext cx="13896814" cy="6906507"/>
          </a:xfrm>
          <a:custGeom>
            <a:avLst/>
            <a:gdLst/>
            <a:ahLst/>
            <a:cxnLst/>
            <a:rect l="l" t="t" r="r" b="b"/>
            <a:pathLst>
              <a:path w="13896814" h="6906507">
                <a:moveTo>
                  <a:pt x="0" y="0"/>
                </a:moveTo>
                <a:lnTo>
                  <a:pt x="13896814" y="0"/>
                </a:lnTo>
                <a:lnTo>
                  <a:pt x="13896814" y="6906507"/>
                </a:lnTo>
                <a:lnTo>
                  <a:pt x="0" y="6906507"/>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700103" y="483459"/>
            <a:ext cx="15202072"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Time Series Visualisation</a:t>
            </a:r>
          </a:p>
          <a:p>
            <a:pPr>
              <a:lnSpc>
                <a:spcPts val="8730"/>
              </a:lnSpc>
            </a:pPr>
            <a:endParaRPr lang="en-US" sz="9000">
              <a:solidFill>
                <a:srgbClr val="000000"/>
              </a:solidFill>
              <a:latin typeface="DM Sans Bold"/>
            </a:endParaRPr>
          </a:p>
        </p:txBody>
      </p:sp>
      <p:sp>
        <p:nvSpPr>
          <p:cNvPr id="6" name="TextBox 6"/>
          <p:cNvSpPr txBox="1"/>
          <p:nvPr/>
        </p:nvSpPr>
        <p:spPr>
          <a:xfrm>
            <a:off x="2484522" y="8617197"/>
            <a:ext cx="13746250" cy="1519671"/>
          </a:xfrm>
          <a:prstGeom prst="rect">
            <a:avLst/>
          </a:prstGeom>
        </p:spPr>
        <p:txBody>
          <a:bodyPr lIns="0" tIns="0" rIns="0" bIns="0" rtlCol="0" anchor="t">
            <a:spAutoFit/>
          </a:bodyPr>
          <a:lstStyle/>
          <a:p>
            <a:pPr>
              <a:lnSpc>
                <a:spcPts val="4131"/>
              </a:lnSpc>
            </a:pPr>
            <a:r>
              <a:rPr lang="en-US" sz="3060" spc="183">
                <a:solidFill>
                  <a:srgbClr val="000000"/>
                </a:solidFill>
                <a:latin typeface="DM Sans"/>
              </a:rPr>
              <a:t>For Apple, there is a noticeable positive upward trend in stock prices, while for Amazon and DBS, there isn't a clear trend</a:t>
            </a:r>
          </a:p>
          <a:p>
            <a:pPr marL="0" lvl="0" indent="0">
              <a:lnSpc>
                <a:spcPts val="4131"/>
              </a:lnSpc>
              <a:spcBef>
                <a:spcPct val="0"/>
              </a:spcBef>
            </a:pPr>
            <a:endParaRPr lang="en-US" sz="3060" spc="183">
              <a:solidFill>
                <a:srgbClr val="00000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278011" y="2765649"/>
            <a:ext cx="5933524" cy="4733620"/>
          </a:xfrm>
          <a:custGeom>
            <a:avLst/>
            <a:gdLst/>
            <a:ahLst/>
            <a:cxnLst/>
            <a:rect l="l" t="t" r="r" b="b"/>
            <a:pathLst>
              <a:path w="5933524" h="4733620">
                <a:moveTo>
                  <a:pt x="0" y="0"/>
                </a:moveTo>
                <a:lnTo>
                  <a:pt x="5933524" y="0"/>
                </a:lnTo>
                <a:lnTo>
                  <a:pt x="5933524" y="4733620"/>
                </a:lnTo>
                <a:lnTo>
                  <a:pt x="0" y="4733620"/>
                </a:lnTo>
                <a:lnTo>
                  <a:pt x="0" y="0"/>
                </a:lnTo>
                <a:close/>
              </a:path>
            </a:pathLst>
          </a:custGeom>
          <a:blipFill>
            <a:blip r:embed="rId5"/>
            <a:stretch>
              <a:fillRect/>
            </a:stretch>
          </a:blipFill>
        </p:spPr>
        <p:txBody>
          <a:bodyPr/>
          <a:lstStyle/>
          <a:p>
            <a:endParaRPr lang="en-US"/>
          </a:p>
        </p:txBody>
      </p:sp>
      <p:sp>
        <p:nvSpPr>
          <p:cNvPr id="5" name="Freeform 5"/>
          <p:cNvSpPr/>
          <p:nvPr/>
        </p:nvSpPr>
        <p:spPr>
          <a:xfrm>
            <a:off x="12396255" y="2765649"/>
            <a:ext cx="5611520" cy="4476733"/>
          </a:xfrm>
          <a:custGeom>
            <a:avLst/>
            <a:gdLst/>
            <a:ahLst/>
            <a:cxnLst/>
            <a:rect l="l" t="t" r="r" b="b"/>
            <a:pathLst>
              <a:path w="5611520" h="4476733">
                <a:moveTo>
                  <a:pt x="0" y="0"/>
                </a:moveTo>
                <a:lnTo>
                  <a:pt x="5611520" y="0"/>
                </a:lnTo>
                <a:lnTo>
                  <a:pt x="5611520" y="4476733"/>
                </a:lnTo>
                <a:lnTo>
                  <a:pt x="0" y="4476733"/>
                </a:lnTo>
                <a:lnTo>
                  <a:pt x="0" y="0"/>
                </a:lnTo>
                <a:close/>
              </a:path>
            </a:pathLst>
          </a:custGeom>
          <a:blipFill>
            <a:blip r:embed="rId6"/>
            <a:stretch>
              <a:fillRect/>
            </a:stretch>
          </a:blipFill>
        </p:spPr>
        <p:txBody>
          <a:bodyPr/>
          <a:lstStyle/>
          <a:p>
            <a:endParaRPr lang="en-US"/>
          </a:p>
        </p:txBody>
      </p:sp>
      <p:sp>
        <p:nvSpPr>
          <p:cNvPr id="6" name="Freeform 6"/>
          <p:cNvSpPr/>
          <p:nvPr/>
        </p:nvSpPr>
        <p:spPr>
          <a:xfrm>
            <a:off x="6625702" y="2883424"/>
            <a:ext cx="5463890" cy="4358958"/>
          </a:xfrm>
          <a:custGeom>
            <a:avLst/>
            <a:gdLst/>
            <a:ahLst/>
            <a:cxnLst/>
            <a:rect l="l" t="t" r="r" b="b"/>
            <a:pathLst>
              <a:path w="5463890" h="4358958">
                <a:moveTo>
                  <a:pt x="0" y="0"/>
                </a:moveTo>
                <a:lnTo>
                  <a:pt x="5463890" y="0"/>
                </a:lnTo>
                <a:lnTo>
                  <a:pt x="5463890" y="4358958"/>
                </a:lnTo>
                <a:lnTo>
                  <a:pt x="0" y="4358958"/>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700103" y="483459"/>
            <a:ext cx="15202072"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Seasonal Decomposition</a:t>
            </a:r>
          </a:p>
          <a:p>
            <a:pPr>
              <a:lnSpc>
                <a:spcPts val="8730"/>
              </a:lnSpc>
            </a:pPr>
            <a:endParaRPr lang="en-US" sz="9000">
              <a:solidFill>
                <a:srgbClr val="000000"/>
              </a:solidFill>
              <a:latin typeface="DM Sans Bold"/>
            </a:endParaRPr>
          </a:p>
        </p:txBody>
      </p:sp>
      <p:sp>
        <p:nvSpPr>
          <p:cNvPr id="8" name="TextBox 8"/>
          <p:cNvSpPr txBox="1"/>
          <p:nvPr/>
        </p:nvSpPr>
        <p:spPr>
          <a:xfrm>
            <a:off x="2155925" y="8047015"/>
            <a:ext cx="13746250" cy="2029786"/>
          </a:xfrm>
          <a:prstGeom prst="rect">
            <a:avLst/>
          </a:prstGeom>
        </p:spPr>
        <p:txBody>
          <a:bodyPr lIns="0" tIns="0" rIns="0" bIns="0" rtlCol="0" anchor="t">
            <a:spAutoFit/>
          </a:bodyPr>
          <a:lstStyle/>
          <a:p>
            <a:pPr>
              <a:lnSpc>
                <a:spcPts val="4131"/>
              </a:lnSpc>
            </a:pPr>
            <a:r>
              <a:rPr lang="en-US" sz="3060" spc="183">
                <a:solidFill>
                  <a:srgbClr val="000000"/>
                </a:solidFill>
                <a:latin typeface="DM Sans"/>
              </a:rPr>
              <a:t>All columns had a seasonal decomposition of 7 indicate that the time series data exhibits a weekly seasonal pattern, with variations repeating every 7 observations</a:t>
            </a:r>
          </a:p>
          <a:p>
            <a:pPr marL="0" lvl="0" indent="0">
              <a:lnSpc>
                <a:spcPts val="4131"/>
              </a:lnSpc>
              <a:spcBef>
                <a:spcPct val="0"/>
              </a:spcBef>
            </a:pPr>
            <a:endParaRPr lang="en-US" sz="3060" spc="183">
              <a:solidFill>
                <a:srgbClr val="000000"/>
              </a:solidFill>
              <a:latin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3934327" y="3695719"/>
            <a:ext cx="10419345" cy="5048353"/>
          </a:xfrm>
          <a:custGeom>
            <a:avLst/>
            <a:gdLst/>
            <a:ahLst/>
            <a:cxnLst/>
            <a:rect l="l" t="t" r="r" b="b"/>
            <a:pathLst>
              <a:path w="10419345" h="5048353">
                <a:moveTo>
                  <a:pt x="0" y="0"/>
                </a:moveTo>
                <a:lnTo>
                  <a:pt x="10419346" y="0"/>
                </a:lnTo>
                <a:lnTo>
                  <a:pt x="10419346" y="5048353"/>
                </a:lnTo>
                <a:lnTo>
                  <a:pt x="0" y="5048353"/>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700103" y="483459"/>
            <a:ext cx="15202072"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P-Value</a:t>
            </a:r>
          </a:p>
          <a:p>
            <a:pPr>
              <a:lnSpc>
                <a:spcPts val="8730"/>
              </a:lnSpc>
            </a:pPr>
            <a:endParaRPr lang="en-US" sz="9000">
              <a:solidFill>
                <a:srgbClr val="000000"/>
              </a:solidFill>
              <a:latin typeface="DM Sans Bold"/>
            </a:endParaRPr>
          </a:p>
        </p:txBody>
      </p:sp>
      <p:sp>
        <p:nvSpPr>
          <p:cNvPr id="6" name="TextBox 6"/>
          <p:cNvSpPr txBox="1"/>
          <p:nvPr/>
        </p:nvSpPr>
        <p:spPr>
          <a:xfrm>
            <a:off x="1946073" y="8983075"/>
            <a:ext cx="14546551" cy="1303925"/>
          </a:xfrm>
          <a:prstGeom prst="rect">
            <a:avLst/>
          </a:prstGeom>
        </p:spPr>
        <p:txBody>
          <a:bodyPr lIns="0" tIns="0" rIns="0" bIns="0" rtlCol="0" anchor="t">
            <a:spAutoFit/>
          </a:bodyPr>
          <a:lstStyle/>
          <a:p>
            <a:pPr>
              <a:lnSpc>
                <a:spcPts val="3579"/>
              </a:lnSpc>
            </a:pPr>
            <a:r>
              <a:rPr lang="en-US" sz="2651" spc="159">
                <a:solidFill>
                  <a:srgbClr val="000000"/>
                </a:solidFill>
                <a:latin typeface="DM Sans"/>
              </a:rPr>
              <a:t>As observed for all columns, the p-value exceeded 0.05, indicating that we fail to reject the null hypothesis. This suggests that the time series is non-stationary</a:t>
            </a:r>
          </a:p>
          <a:p>
            <a:pPr marL="0" lvl="0" indent="0">
              <a:lnSpc>
                <a:spcPts val="3579"/>
              </a:lnSpc>
              <a:spcBef>
                <a:spcPct val="0"/>
              </a:spcBef>
            </a:pPr>
            <a:endParaRPr lang="en-US" sz="2651" spc="159">
              <a:solidFill>
                <a:srgbClr val="000000"/>
              </a:solidFill>
              <a:latin typeface="DM Sans"/>
            </a:endParaRPr>
          </a:p>
        </p:txBody>
      </p:sp>
      <p:sp>
        <p:nvSpPr>
          <p:cNvPr id="7" name="TextBox 7"/>
          <p:cNvSpPr txBox="1"/>
          <p:nvPr/>
        </p:nvSpPr>
        <p:spPr>
          <a:xfrm>
            <a:off x="700103" y="1765075"/>
            <a:ext cx="16922684" cy="16630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DM Sans Bold"/>
              </a:rPr>
              <a:t>Next, I'll perform an Augmented Dickey-Fuller test on the data. This statistical method helps determine whether a time series is stationary or non-stationary by assessing the presence of a unit root. If the p-value obtained from the test is below 0.05, we reject the null hypothesis of non-stationarity, indicating that the time series is stationary. This is essential for ensuring the reliability of my forecasting 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510042" y="3602240"/>
            <a:ext cx="5774805" cy="3689647"/>
          </a:xfrm>
          <a:custGeom>
            <a:avLst/>
            <a:gdLst/>
            <a:ahLst/>
            <a:cxnLst/>
            <a:rect l="l" t="t" r="r" b="b"/>
            <a:pathLst>
              <a:path w="5774805" h="3689647">
                <a:moveTo>
                  <a:pt x="0" y="0"/>
                </a:moveTo>
                <a:lnTo>
                  <a:pt x="5774806" y="0"/>
                </a:lnTo>
                <a:lnTo>
                  <a:pt x="5774806" y="3689647"/>
                </a:lnTo>
                <a:lnTo>
                  <a:pt x="0" y="3689647"/>
                </a:lnTo>
                <a:lnTo>
                  <a:pt x="0" y="0"/>
                </a:lnTo>
                <a:close/>
              </a:path>
            </a:pathLst>
          </a:custGeom>
          <a:blipFill>
            <a:blip r:embed="rId5"/>
            <a:stretch>
              <a:fillRect/>
            </a:stretch>
          </a:blipFill>
        </p:spPr>
        <p:txBody>
          <a:bodyPr/>
          <a:lstStyle/>
          <a:p>
            <a:endParaRPr lang="en-US"/>
          </a:p>
        </p:txBody>
      </p:sp>
      <p:sp>
        <p:nvSpPr>
          <p:cNvPr id="5" name="Freeform 5"/>
          <p:cNvSpPr/>
          <p:nvPr/>
        </p:nvSpPr>
        <p:spPr>
          <a:xfrm>
            <a:off x="6752482" y="3720967"/>
            <a:ext cx="5403157" cy="3452193"/>
          </a:xfrm>
          <a:custGeom>
            <a:avLst/>
            <a:gdLst/>
            <a:ahLst/>
            <a:cxnLst/>
            <a:rect l="l" t="t" r="r" b="b"/>
            <a:pathLst>
              <a:path w="5403157" h="3452193">
                <a:moveTo>
                  <a:pt x="0" y="0"/>
                </a:moveTo>
                <a:lnTo>
                  <a:pt x="5403156" y="0"/>
                </a:lnTo>
                <a:lnTo>
                  <a:pt x="5403156" y="3452193"/>
                </a:lnTo>
                <a:lnTo>
                  <a:pt x="0" y="3452193"/>
                </a:lnTo>
                <a:lnTo>
                  <a:pt x="0" y="0"/>
                </a:lnTo>
                <a:close/>
              </a:path>
            </a:pathLst>
          </a:custGeom>
          <a:blipFill>
            <a:blip r:embed="rId6"/>
            <a:stretch>
              <a:fillRect/>
            </a:stretch>
          </a:blipFill>
        </p:spPr>
        <p:txBody>
          <a:bodyPr/>
          <a:lstStyle/>
          <a:p>
            <a:endParaRPr lang="en-US"/>
          </a:p>
        </p:txBody>
      </p:sp>
      <p:sp>
        <p:nvSpPr>
          <p:cNvPr id="6" name="Freeform 6"/>
          <p:cNvSpPr/>
          <p:nvPr/>
        </p:nvSpPr>
        <p:spPr>
          <a:xfrm>
            <a:off x="12622363" y="3795758"/>
            <a:ext cx="5199339" cy="3302611"/>
          </a:xfrm>
          <a:custGeom>
            <a:avLst/>
            <a:gdLst/>
            <a:ahLst/>
            <a:cxnLst/>
            <a:rect l="l" t="t" r="r" b="b"/>
            <a:pathLst>
              <a:path w="5199339" h="3302611">
                <a:moveTo>
                  <a:pt x="0" y="0"/>
                </a:moveTo>
                <a:lnTo>
                  <a:pt x="5199339" y="0"/>
                </a:lnTo>
                <a:lnTo>
                  <a:pt x="5199339" y="3302611"/>
                </a:lnTo>
                <a:lnTo>
                  <a:pt x="0" y="3302611"/>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510042" y="483459"/>
            <a:ext cx="15202072"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Differencing</a:t>
            </a:r>
          </a:p>
          <a:p>
            <a:pPr>
              <a:lnSpc>
                <a:spcPts val="8730"/>
              </a:lnSpc>
            </a:pPr>
            <a:endParaRPr lang="en-US" sz="9000">
              <a:solidFill>
                <a:srgbClr val="000000"/>
              </a:solidFill>
              <a:latin typeface="DM Sans Bold"/>
            </a:endParaRPr>
          </a:p>
          <a:p>
            <a:pPr>
              <a:lnSpc>
                <a:spcPts val="8730"/>
              </a:lnSpc>
            </a:pPr>
            <a:endParaRPr lang="en-US" sz="9000">
              <a:solidFill>
                <a:srgbClr val="000000"/>
              </a:solidFill>
              <a:latin typeface="DM Sans Bold"/>
            </a:endParaRPr>
          </a:p>
        </p:txBody>
      </p:sp>
      <p:sp>
        <p:nvSpPr>
          <p:cNvPr id="8" name="TextBox 8"/>
          <p:cNvSpPr txBox="1"/>
          <p:nvPr/>
        </p:nvSpPr>
        <p:spPr>
          <a:xfrm>
            <a:off x="0" y="8014335"/>
            <a:ext cx="18288000" cy="12439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DM Sans Bold"/>
              </a:rPr>
              <a:t>Next, I'll perform differencing to make the time series data stationary. Stationarity is crucial for time series analysis, as it ensures that the statistical properties of the data remain constant over time. Differencing helps remove trends and seasonality, stabilizing the mean and variance of the series and facilitating more reliable forecasting model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16492625" y="-1830633"/>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470614" y="3112122"/>
            <a:ext cx="5615118" cy="4161959"/>
          </a:xfrm>
          <a:custGeom>
            <a:avLst/>
            <a:gdLst/>
            <a:ahLst/>
            <a:cxnLst/>
            <a:rect l="l" t="t" r="r" b="b"/>
            <a:pathLst>
              <a:path w="5615118" h="4161959">
                <a:moveTo>
                  <a:pt x="0" y="0"/>
                </a:moveTo>
                <a:lnTo>
                  <a:pt x="5615117" y="0"/>
                </a:lnTo>
                <a:lnTo>
                  <a:pt x="5615117" y="4161959"/>
                </a:lnTo>
                <a:lnTo>
                  <a:pt x="0" y="4161959"/>
                </a:lnTo>
                <a:lnTo>
                  <a:pt x="0" y="0"/>
                </a:lnTo>
                <a:close/>
              </a:path>
            </a:pathLst>
          </a:custGeom>
          <a:blipFill>
            <a:blip r:embed="rId5"/>
            <a:stretch>
              <a:fillRect/>
            </a:stretch>
          </a:blipFill>
        </p:spPr>
        <p:txBody>
          <a:bodyPr/>
          <a:lstStyle/>
          <a:p>
            <a:endParaRPr lang="en-US"/>
          </a:p>
        </p:txBody>
      </p:sp>
      <p:sp>
        <p:nvSpPr>
          <p:cNvPr id="5" name="Freeform 5"/>
          <p:cNvSpPr/>
          <p:nvPr/>
        </p:nvSpPr>
        <p:spPr>
          <a:xfrm>
            <a:off x="6533406" y="3012919"/>
            <a:ext cx="5748959" cy="4261163"/>
          </a:xfrm>
          <a:custGeom>
            <a:avLst/>
            <a:gdLst/>
            <a:ahLst/>
            <a:cxnLst/>
            <a:rect l="l" t="t" r="r" b="b"/>
            <a:pathLst>
              <a:path w="5748959" h="4261163">
                <a:moveTo>
                  <a:pt x="0" y="0"/>
                </a:moveTo>
                <a:lnTo>
                  <a:pt x="5748959" y="0"/>
                </a:lnTo>
                <a:lnTo>
                  <a:pt x="5748959" y="4261162"/>
                </a:lnTo>
                <a:lnTo>
                  <a:pt x="0" y="4261162"/>
                </a:lnTo>
                <a:lnTo>
                  <a:pt x="0" y="0"/>
                </a:lnTo>
                <a:close/>
              </a:path>
            </a:pathLst>
          </a:custGeom>
          <a:blipFill>
            <a:blip r:embed="rId6"/>
            <a:stretch>
              <a:fillRect/>
            </a:stretch>
          </a:blipFill>
        </p:spPr>
        <p:txBody>
          <a:bodyPr/>
          <a:lstStyle/>
          <a:p>
            <a:endParaRPr lang="en-US"/>
          </a:p>
        </p:txBody>
      </p:sp>
      <p:sp>
        <p:nvSpPr>
          <p:cNvPr id="6" name="Freeform 6"/>
          <p:cNvSpPr/>
          <p:nvPr/>
        </p:nvSpPr>
        <p:spPr>
          <a:xfrm>
            <a:off x="12730040" y="3062520"/>
            <a:ext cx="5357510" cy="3971019"/>
          </a:xfrm>
          <a:custGeom>
            <a:avLst/>
            <a:gdLst/>
            <a:ahLst/>
            <a:cxnLst/>
            <a:rect l="l" t="t" r="r" b="b"/>
            <a:pathLst>
              <a:path w="5357510" h="3971019">
                <a:moveTo>
                  <a:pt x="0" y="0"/>
                </a:moveTo>
                <a:lnTo>
                  <a:pt x="5357510" y="0"/>
                </a:lnTo>
                <a:lnTo>
                  <a:pt x="5357510" y="3971019"/>
                </a:lnTo>
                <a:lnTo>
                  <a:pt x="0" y="3971019"/>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142546" y="334128"/>
            <a:ext cx="20191156" cy="4809372"/>
          </a:xfrm>
          <a:prstGeom prst="rect">
            <a:avLst/>
          </a:prstGeom>
        </p:spPr>
        <p:txBody>
          <a:bodyPr lIns="0" tIns="0" rIns="0" bIns="0" rtlCol="0" anchor="t">
            <a:spAutoFit/>
          </a:bodyPr>
          <a:lstStyle/>
          <a:p>
            <a:pPr>
              <a:lnSpc>
                <a:spcPts val="7566"/>
              </a:lnSpc>
            </a:pPr>
            <a:r>
              <a:rPr lang="en-US" sz="7800">
                <a:solidFill>
                  <a:srgbClr val="000000"/>
                </a:solidFill>
                <a:latin typeface="DM Sans Bold"/>
              </a:rPr>
              <a:t>Partial Autocorrelation Function and Autocorrelation Function analysis</a:t>
            </a:r>
          </a:p>
          <a:p>
            <a:pPr>
              <a:lnSpc>
                <a:spcPts val="7566"/>
              </a:lnSpc>
            </a:pPr>
            <a:endParaRPr lang="en-US" sz="7800">
              <a:solidFill>
                <a:srgbClr val="000000"/>
              </a:solidFill>
              <a:latin typeface="DM Sans Bold"/>
            </a:endParaRPr>
          </a:p>
          <a:p>
            <a:pPr>
              <a:lnSpc>
                <a:spcPts val="7566"/>
              </a:lnSpc>
            </a:pPr>
            <a:endParaRPr lang="en-US" sz="7800">
              <a:solidFill>
                <a:srgbClr val="000000"/>
              </a:solidFill>
              <a:latin typeface="DM Sans Bold"/>
            </a:endParaRPr>
          </a:p>
          <a:p>
            <a:pPr>
              <a:lnSpc>
                <a:spcPts val="7566"/>
              </a:lnSpc>
            </a:pPr>
            <a:endParaRPr lang="en-US" sz="7800">
              <a:solidFill>
                <a:srgbClr val="000000"/>
              </a:solidFill>
              <a:latin typeface="DM Sans Bold"/>
            </a:endParaRPr>
          </a:p>
        </p:txBody>
      </p:sp>
      <p:sp>
        <p:nvSpPr>
          <p:cNvPr id="8" name="TextBox 8"/>
          <p:cNvSpPr txBox="1"/>
          <p:nvPr/>
        </p:nvSpPr>
        <p:spPr>
          <a:xfrm>
            <a:off x="0" y="7506010"/>
            <a:ext cx="18288000" cy="2555875"/>
          </a:xfrm>
          <a:prstGeom prst="rect">
            <a:avLst/>
          </a:prstGeom>
        </p:spPr>
        <p:txBody>
          <a:bodyPr lIns="0" tIns="0" rIns="0" bIns="0" rtlCol="0" anchor="t">
            <a:spAutoFit/>
          </a:bodyPr>
          <a:lstStyle/>
          <a:p>
            <a:pPr algn="ctr">
              <a:lnSpc>
                <a:spcPts val="1399"/>
              </a:lnSpc>
            </a:pPr>
            <a:r>
              <a:rPr lang="en-US" sz="999">
                <a:solidFill>
                  <a:srgbClr val="000000"/>
                </a:solidFill>
                <a:latin typeface="DM Sans Bold"/>
              </a:rPr>
              <a:t>**Apple:**</a:t>
            </a:r>
          </a:p>
          <a:p>
            <a:pPr algn="ctr">
              <a:lnSpc>
                <a:spcPts val="1399"/>
              </a:lnSpc>
            </a:pPr>
            <a:r>
              <a:rPr lang="en-US" sz="999">
                <a:solidFill>
                  <a:srgbClr val="000000"/>
                </a:solidFill>
                <a:latin typeface="DM Sans Bold"/>
              </a:rPr>
              <a:t>- ACF: Shows a very slight Geometric Decay. This indicates that the autocorrelation values decrease gradually as the lag increases, but the decay is minimal.</a:t>
            </a:r>
          </a:p>
          <a:p>
            <a:pPr algn="ctr">
              <a:lnSpc>
                <a:spcPts val="1399"/>
              </a:lnSpc>
            </a:pPr>
            <a:r>
              <a:rPr lang="en-US" sz="999">
                <a:solidFill>
                  <a:srgbClr val="000000"/>
                </a:solidFill>
                <a:latin typeface="DM Sans Bold"/>
              </a:rPr>
              <a:t>- PACF: Shows a significant lag at 1. This means that there is a strong direct relationship between the current observation and the observation one time period ago.</a:t>
            </a:r>
          </a:p>
          <a:p>
            <a:pPr algn="ctr">
              <a:lnSpc>
                <a:spcPts val="1399"/>
              </a:lnSpc>
            </a:pPr>
            <a:endParaRPr lang="en-US" sz="999">
              <a:solidFill>
                <a:srgbClr val="000000"/>
              </a:solidFill>
              <a:latin typeface="DM Sans Bold"/>
            </a:endParaRPr>
          </a:p>
          <a:p>
            <a:pPr algn="ctr">
              <a:lnSpc>
                <a:spcPts val="1399"/>
              </a:lnSpc>
            </a:pPr>
            <a:r>
              <a:rPr lang="en-US" sz="999">
                <a:solidFill>
                  <a:srgbClr val="000000"/>
                </a:solidFill>
                <a:latin typeface="DM Sans Bold"/>
              </a:rPr>
              <a:t>**Amazon:**</a:t>
            </a:r>
          </a:p>
          <a:p>
            <a:pPr algn="ctr">
              <a:lnSpc>
                <a:spcPts val="1399"/>
              </a:lnSpc>
            </a:pPr>
            <a:r>
              <a:rPr lang="en-US" sz="999">
                <a:solidFill>
                  <a:srgbClr val="000000"/>
                </a:solidFill>
                <a:latin typeface="DM Sans Bold"/>
              </a:rPr>
              <a:t>- ACF: Also shows a very slight Geometric Decay, similar to Apple.</a:t>
            </a:r>
          </a:p>
          <a:p>
            <a:pPr algn="ctr">
              <a:lnSpc>
                <a:spcPts val="1399"/>
              </a:lnSpc>
            </a:pPr>
            <a:r>
              <a:rPr lang="en-US" sz="999">
                <a:solidFill>
                  <a:srgbClr val="000000"/>
                </a:solidFill>
                <a:latin typeface="DM Sans Bold"/>
              </a:rPr>
              <a:t>- PACF: Like Apple, it shows a significant lag at 1, indicating a strong direct relationship between consecutive observations.</a:t>
            </a:r>
          </a:p>
          <a:p>
            <a:pPr algn="ctr">
              <a:lnSpc>
                <a:spcPts val="1399"/>
              </a:lnSpc>
            </a:pPr>
            <a:endParaRPr lang="en-US" sz="999">
              <a:solidFill>
                <a:srgbClr val="000000"/>
              </a:solidFill>
              <a:latin typeface="DM Sans Bold"/>
            </a:endParaRPr>
          </a:p>
          <a:p>
            <a:pPr algn="ctr">
              <a:lnSpc>
                <a:spcPts val="1399"/>
              </a:lnSpc>
            </a:pPr>
            <a:r>
              <a:rPr lang="en-US" sz="999">
                <a:solidFill>
                  <a:srgbClr val="000000"/>
                </a:solidFill>
                <a:latin typeface="DM Sans Bold"/>
              </a:rPr>
              <a:t>**DBS:**</a:t>
            </a:r>
          </a:p>
          <a:p>
            <a:pPr algn="ctr">
              <a:lnSpc>
                <a:spcPts val="1399"/>
              </a:lnSpc>
            </a:pPr>
            <a:r>
              <a:rPr lang="en-US" sz="999">
                <a:solidFill>
                  <a:srgbClr val="000000"/>
                </a:solidFill>
                <a:latin typeface="DM Sans Bold"/>
              </a:rPr>
              <a:t>- ACF: Similarly, shows a very slight Geometric Decay.</a:t>
            </a:r>
          </a:p>
          <a:p>
            <a:pPr algn="ctr">
              <a:lnSpc>
                <a:spcPts val="1399"/>
              </a:lnSpc>
            </a:pPr>
            <a:r>
              <a:rPr lang="en-US" sz="999">
                <a:solidFill>
                  <a:srgbClr val="000000"/>
                </a:solidFill>
                <a:latin typeface="DM Sans Bold"/>
              </a:rPr>
              <a:t>- PACF: Also shows a significant lag at 1, suggesting a strong direct relationship between the current observation and the observation one time period ago.</a:t>
            </a:r>
          </a:p>
          <a:p>
            <a:pPr algn="ctr">
              <a:lnSpc>
                <a:spcPts val="1399"/>
              </a:lnSpc>
            </a:pPr>
            <a:endParaRPr lang="en-US" sz="999">
              <a:solidFill>
                <a:srgbClr val="000000"/>
              </a:solidFill>
              <a:latin typeface="DM Sans Bold"/>
            </a:endParaRPr>
          </a:p>
          <a:p>
            <a:pPr algn="ctr">
              <a:lnSpc>
                <a:spcPts val="1399"/>
              </a:lnSpc>
            </a:pPr>
            <a:r>
              <a:rPr lang="en-US" sz="999">
                <a:solidFill>
                  <a:srgbClr val="000000"/>
                </a:solidFill>
                <a:latin typeface="DM Sans Bold"/>
              </a:rPr>
              <a:t>In summary, for all three stocks, the ACF plots exhibit a very slight Geometric Decay, indicating a gradual decrease in autocorrelation values as the lag increases, although the decay is minimal. Additionally, the PACF plots show significant lags at 1 for each stock, suggesting a strong direct relationship between consecutive observations. These observations provide insights into the temporal dependencies present in each stock's data, which can guide the selection of appropriate time series models for further analysis and forecasting.</a:t>
            </a:r>
          </a:p>
          <a:p>
            <a:pPr algn="ctr">
              <a:lnSpc>
                <a:spcPts val="1399"/>
              </a:lnSpc>
              <a:spcBef>
                <a:spcPct val="0"/>
              </a:spcBef>
            </a:pPr>
            <a:endParaRPr lang="en-US" sz="999">
              <a:solidFill>
                <a:srgbClr val="000000"/>
              </a:solidFill>
              <a:latin typeface="DM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823</Words>
  <Application>Microsoft Office PowerPoint</Application>
  <PresentationFormat>Custom</PresentationFormat>
  <Paragraphs>50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DM Sans</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CA2 Part A</dc:title>
  <dc:creator>ASUS</dc:creator>
  <cp:lastModifiedBy>Jon Sham</cp:lastModifiedBy>
  <cp:revision>1</cp:revision>
  <dcterms:created xsi:type="dcterms:W3CDTF">2006-08-16T00:00:00Z</dcterms:created>
  <dcterms:modified xsi:type="dcterms:W3CDTF">2024-02-09T15:53:12Z</dcterms:modified>
  <dc:identifier>DAF8S1TC8uA</dc:identifier>
</cp:coreProperties>
</file>